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75" r:id="rId4"/>
    <p:sldId id="274" r:id="rId5"/>
    <p:sldId id="272" r:id="rId6"/>
    <p:sldId id="273" r:id="rId7"/>
    <p:sldId id="262" r:id="rId8"/>
    <p:sldId id="276" r:id="rId9"/>
    <p:sldId id="277" r:id="rId10"/>
    <p:sldId id="27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142C7-0F09-0480-1178-A54DBD1B960B}" v="52" dt="2024-05-08T00:21:00.323"/>
    <p1510:client id="{30489E70-B6B7-2CF0-43FB-7CF5DB479C30}" v="1" dt="2024-05-06T23:17:44.157"/>
    <p1510:client id="{3FCF9794-8CD2-D0D7-25CE-34678235550C}" v="18" dt="2024-05-06T20:53:44.353"/>
    <p1510:client id="{5E7608C1-7DF5-4EE9-ED16-40E83927E284}" v="310" dt="2024-05-06T21:34:52.969"/>
    <p1510:client id="{A88E1606-49AA-241F-7AAD-2272268A86AC}" v="441" dt="2024-05-06T23:14:01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Street Lights">
            <a:extLst>
              <a:ext uri="{FF2B5EF4-FFF2-40B4-BE49-F238E27FC236}">
                <a16:creationId xmlns:a16="http://schemas.microsoft.com/office/drawing/2014/main" id="{6A12C9E8-038D-8915-3E7A-52671F130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>
                <a:solidFill>
                  <a:srgbClr val="FFFFFF"/>
                </a:solidFill>
                <a:latin typeface="Times New Roman"/>
                <a:cs typeface="Times New Roman"/>
              </a:rPr>
              <a:t>Chicago Traffic Crashes</a:t>
            </a:r>
            <a:endParaRPr lang="en-US" sz="5400" kern="12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br>
              <a:rPr lang="en-US" sz="2800">
                <a:latin typeface="Times New Roman"/>
              </a:rPr>
            </a:br>
            <a:r>
              <a:rPr lang="en-US" sz="2800">
                <a:solidFill>
                  <a:srgbClr val="FFFFFF"/>
                </a:solidFill>
                <a:latin typeface="Times New Roman"/>
                <a:cs typeface="Times New Roman"/>
              </a:rPr>
              <a:t>Srikanth </a:t>
            </a:r>
            <a:r>
              <a:rPr lang="en-US" sz="2800" err="1">
                <a:solidFill>
                  <a:srgbClr val="FFFFFF"/>
                </a:solidFill>
                <a:latin typeface="Times New Roman"/>
                <a:cs typeface="Times New Roman"/>
              </a:rPr>
              <a:t>Siddamsetty</a:t>
            </a:r>
          </a:p>
          <a:p>
            <a:r>
              <a:rPr lang="en-US" sz="2800">
                <a:solidFill>
                  <a:srgbClr val="FFFFFF"/>
                </a:solidFill>
                <a:latin typeface="Times New Roman"/>
                <a:cs typeface="Times New Roman"/>
              </a:rPr>
              <a:t>Saicharan Kolluru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>
              <a:buChar char="•"/>
            </a:pPr>
            <a:endParaRPr lang="en-US" sz="28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indent="-228600">
              <a:buChar char="•"/>
            </a:pPr>
            <a:endParaRPr lang="en-US" sz="28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2DF3D-7EF6-ABBB-6789-E4DABD11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2810826"/>
            <a:ext cx="4832802" cy="124358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PCA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A35BB5-2657-29B6-E605-6874E541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14" y="517600"/>
            <a:ext cx="5103627" cy="2743200"/>
          </a:xfrm>
          <a:prstGeom prst="rect">
            <a:avLst/>
          </a:prstGeom>
        </p:spPr>
      </p:pic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9438114-296D-0D03-7A6D-D3F2620C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8" y="3799135"/>
            <a:ext cx="5135719" cy="20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8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2B29F51-2CC8-0053-5F2F-8ECB8C5F5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3F7780-E236-35AD-F3B9-590F5DCB1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Cambria"/>
              <a:ea typeface="Cambria"/>
              <a:cs typeface="Times New Roman"/>
            </a:endParaRPr>
          </a:p>
          <a:p>
            <a:endParaRPr lang="en-US">
              <a:latin typeface="Cambria"/>
              <a:ea typeface="Cambria"/>
              <a:cs typeface="Times New Roman"/>
            </a:endParaRPr>
          </a:p>
          <a:p>
            <a:pPr marL="0" indent="0">
              <a:buNone/>
            </a:pPr>
            <a:r>
              <a:rPr lang="en-US" dirty="0">
                <a:latin typeface="Cambria"/>
                <a:ea typeface="Cambria"/>
                <a:cs typeface="Times New Roman"/>
              </a:rPr>
              <a:t>      Thank you</a:t>
            </a:r>
          </a:p>
        </p:txBody>
      </p:sp>
    </p:spTree>
    <p:extLst>
      <p:ext uri="{BB962C8B-B14F-4D97-AF65-F5344CB8AC3E}">
        <p14:creationId xmlns:p14="http://schemas.microsoft.com/office/powerpoint/2010/main" val="155783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6ABEF85-9E9B-554F-C276-FFE9621FF8E7}"/>
              </a:ext>
            </a:extLst>
          </p:cNvPr>
          <p:cNvSpPr txBox="1">
            <a:spLocks/>
          </p:cNvSpPr>
          <p:nvPr/>
        </p:nvSpPr>
        <p:spPr>
          <a:xfrm>
            <a:off x="3418395" y="433107"/>
            <a:ext cx="4036334" cy="776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Times New Roman"/>
                <a:cs typeface="Times New Roman"/>
              </a:rPr>
              <a:t>Before Vs After</a:t>
            </a:r>
          </a:p>
        </p:txBody>
      </p:sp>
      <p:pic>
        <p:nvPicPr>
          <p:cNvPr id="7" name="Picture 6" descr="A close-up of a data&#10;&#10;Description automatically generated">
            <a:extLst>
              <a:ext uri="{FF2B5EF4-FFF2-40B4-BE49-F238E27FC236}">
                <a16:creationId xmlns:a16="http://schemas.microsoft.com/office/drawing/2014/main" id="{D6253DD7-902D-A39F-B2BE-40783743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38" y="2361388"/>
            <a:ext cx="4292896" cy="2324248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D9086EA-2B5E-251B-B16F-86F05CAC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806" y="2144576"/>
            <a:ext cx="4448370" cy="25413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2CB2FD-AC3E-5420-AD9B-F87BEE408229}"/>
              </a:ext>
            </a:extLst>
          </p:cNvPr>
          <p:cNvCxnSpPr/>
          <p:nvPr/>
        </p:nvCxnSpPr>
        <p:spPr>
          <a:xfrm>
            <a:off x="5770485" y="1716349"/>
            <a:ext cx="66583" cy="35214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18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B5E13-0FAC-F0A0-93F7-61255471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Random Forest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F5EED3E-C325-16F0-048E-ED094E65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1074584"/>
            <a:ext cx="3236976" cy="1772244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D070C4-9773-4F8F-0798-A63DDCC5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1098861"/>
            <a:ext cx="3236976" cy="172368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324FCA4-1C26-FCF1-6F7D-44F5BB0E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4002856"/>
            <a:ext cx="3236976" cy="1440454"/>
          </a:xfrm>
          <a:prstGeom prst="rect">
            <a:avLst/>
          </a:prstGeom>
        </p:spPr>
      </p:pic>
      <p:pic>
        <p:nvPicPr>
          <p:cNvPr id="8" name="Picture 7" descr="A black and white text with black text&#10;&#10;Description automatically generated">
            <a:extLst>
              <a:ext uri="{FF2B5EF4-FFF2-40B4-BE49-F238E27FC236}">
                <a16:creationId xmlns:a16="http://schemas.microsoft.com/office/drawing/2014/main" id="{40A8F2E2-F77D-12E0-EEC8-2031407F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4144793"/>
            <a:ext cx="3236976" cy="116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9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6D9306-4C43-2B9B-9DD6-DEBDDE01EBF0}"/>
              </a:ext>
            </a:extLst>
          </p:cNvPr>
          <p:cNvSpPr txBox="1"/>
          <p:nvPr/>
        </p:nvSpPr>
        <p:spPr>
          <a:xfrm>
            <a:off x="475488" y="1124712"/>
            <a:ext cx="4023360" cy="3200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Times New Roman"/>
                <a:ea typeface="+mj-ea"/>
                <a:cs typeface="Times New Roman"/>
              </a:rPr>
              <a:t>ADA Boost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A5D8280-FBFB-58A0-C24A-9E4AD182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1026029"/>
            <a:ext cx="3236976" cy="1869353"/>
          </a:xfrm>
          <a:prstGeom prst="rect">
            <a:avLst/>
          </a:prstGeom>
        </p:spPr>
      </p:pic>
      <p:pic>
        <p:nvPicPr>
          <p:cNvPr id="32" name="Picture 31" descr="A screenshot of a graph&#10;&#10;Description automatically generated">
            <a:extLst>
              <a:ext uri="{FF2B5EF4-FFF2-40B4-BE49-F238E27FC236}">
                <a16:creationId xmlns:a16="http://schemas.microsoft.com/office/drawing/2014/main" id="{1B5FC4EC-7906-4DE5-B404-81166358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1102907"/>
            <a:ext cx="3236976" cy="171559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 descr="A close-up of words&#10;&#10;Description automatically generated">
            <a:extLst>
              <a:ext uri="{FF2B5EF4-FFF2-40B4-BE49-F238E27FC236}">
                <a16:creationId xmlns:a16="http://schemas.microsoft.com/office/drawing/2014/main" id="{6AF845EE-BEB8-2A6A-8D30-79FD47ED8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4079734"/>
            <a:ext cx="3236976" cy="1286697"/>
          </a:xfrm>
          <a:prstGeom prst="rect">
            <a:avLst/>
          </a:prstGeom>
        </p:spPr>
      </p:pic>
      <p:pic>
        <p:nvPicPr>
          <p:cNvPr id="30" name="Picture 2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D33F9D7-BA2F-ADE6-2906-F346A024A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4124561"/>
            <a:ext cx="3236976" cy="12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1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5246A-94E1-6DF9-B809-69FD23E1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Gradient Boost (With imbalance data vs Resampled data)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B7705292-514E-3750-CCCA-E6490DC62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1005798"/>
            <a:ext cx="3236976" cy="1909815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3057D7D-2C07-DAA1-87E2-92C83C7A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1094815"/>
            <a:ext cx="3236976" cy="17317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B85DCDF5-7125-69A4-3C1C-906E7EA52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4048014"/>
            <a:ext cx="3236976" cy="1302882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B5DC2E-5008-B81A-87D0-D9F6C9BF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4104330"/>
            <a:ext cx="3236976" cy="12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6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07352-75F0-FDC0-D6A0-C0D6A8F9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Bagging(With </a:t>
            </a:r>
            <a:r>
              <a:rPr lang="en-US" sz="4000" err="1">
                <a:latin typeface="Times New Roman"/>
                <a:cs typeface="Times New Roman"/>
              </a:rPr>
              <a:t>class_weight</a:t>
            </a:r>
            <a:r>
              <a:rPr lang="en-US" sz="4000">
                <a:latin typeface="Times New Roman"/>
                <a:cs typeface="Times New Roman"/>
              </a:rPr>
              <a:t> vs without)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D2770A7A-E87D-047E-B1D8-3C283BDA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1021983"/>
            <a:ext cx="3236976" cy="1877445"/>
          </a:xfrm>
          <a:prstGeom prst="rect">
            <a:avLst/>
          </a:prstGeom>
        </p:spPr>
      </p:pic>
      <p:pic>
        <p:nvPicPr>
          <p:cNvPr id="8" name="Picture 7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675D89AB-711E-B2D3-083C-EC7AD8AF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1220248"/>
            <a:ext cx="3236976" cy="14809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5CD86602-15C9-EBB2-05B7-F5240A5F9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4043318"/>
            <a:ext cx="3236976" cy="1359529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B920DCB-B90F-D0C1-2FED-92A1F59B1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4088145"/>
            <a:ext cx="3236976" cy="12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9FE43-C0EC-AC68-D3BB-CD5D0D8325AB}"/>
              </a:ext>
            </a:extLst>
          </p:cNvPr>
          <p:cNvSpPr txBox="1"/>
          <p:nvPr/>
        </p:nvSpPr>
        <p:spPr>
          <a:xfrm>
            <a:off x="475488" y="1124712"/>
            <a:ext cx="4023360" cy="3200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Times New Roman"/>
                <a:ea typeface="+mj-ea"/>
                <a:cs typeface="Times New Roman"/>
              </a:rPr>
              <a:t>Logistic Regression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EE8476C-C9BE-FE99-0870-CF0D8000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1127185"/>
            <a:ext cx="3236976" cy="1667042"/>
          </a:xfrm>
          <a:prstGeom prst="rect">
            <a:avLst/>
          </a:prstGeom>
        </p:spPr>
      </p:pic>
      <p:pic>
        <p:nvPicPr>
          <p:cNvPr id="3" name="Picture 2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EA4E2CC5-EF39-D45D-77A9-47DEF13E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1159555"/>
            <a:ext cx="3236976" cy="16023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D5B9A5C-D919-B35A-1B03-59A77586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4083780"/>
            <a:ext cx="3236976" cy="1278605"/>
          </a:xfrm>
          <a:prstGeom prst="rect">
            <a:avLst/>
          </a:prstGeom>
        </p:spPr>
      </p:pic>
      <p:pic>
        <p:nvPicPr>
          <p:cNvPr id="2" name="Picture 1" descr="A black and white text&#10;&#10;Description automatically generated">
            <a:extLst>
              <a:ext uri="{FF2B5EF4-FFF2-40B4-BE49-F238E27FC236}">
                <a16:creationId xmlns:a16="http://schemas.microsoft.com/office/drawing/2014/main" id="{2D9D837E-A804-6F4F-3DB0-F86ADB36A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4185255"/>
            <a:ext cx="3236976" cy="108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6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DD6E5-A7DA-EDAA-9C9F-8723CF38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SGD Classifier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06BB0327-6815-0792-E5B8-084295AF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1038168"/>
            <a:ext cx="3236976" cy="1845076"/>
          </a:xfrm>
          <a:prstGeom prst="rect">
            <a:avLst/>
          </a:prstGeom>
        </p:spPr>
      </p:pic>
      <p:pic>
        <p:nvPicPr>
          <p:cNvPr id="7" name="Picture 6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C1407725-D6C5-1754-1E1F-22126A11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1054353"/>
            <a:ext cx="3236976" cy="181270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6EA4AD-E2DF-CAF0-8EE5-B9EB063C4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4051410"/>
            <a:ext cx="3236976" cy="1343345"/>
          </a:xfrm>
          <a:prstGeom prst="rect">
            <a:avLst/>
          </a:prstGeom>
        </p:spPr>
      </p:pic>
      <p:pic>
        <p:nvPicPr>
          <p:cNvPr id="6" name="Picture 5" descr="A black and white text&#10;&#10;Description automatically generated">
            <a:extLst>
              <a:ext uri="{FF2B5EF4-FFF2-40B4-BE49-F238E27FC236}">
                <a16:creationId xmlns:a16="http://schemas.microsoft.com/office/drawing/2014/main" id="{65B63F97-F206-1395-6BE0-9F166A952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4059822"/>
            <a:ext cx="3236976" cy="13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3A08D3-52A0-B9D8-9D33-1095AF34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Kernel Approximation</a:t>
            </a:r>
            <a:endParaRPr lang="en-US" sz="4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score&#10;&#10;Description automatically generated">
            <a:extLst>
              <a:ext uri="{FF2B5EF4-FFF2-40B4-BE49-F238E27FC236}">
                <a16:creationId xmlns:a16="http://schemas.microsoft.com/office/drawing/2014/main" id="{AA618082-7D43-6BDF-BE56-E936A786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1017937"/>
            <a:ext cx="3236976" cy="1885538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C4E93B-D973-D544-292A-AE68F86E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1115046"/>
            <a:ext cx="3236976" cy="169131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7396C67-7F4D-7A7B-3E02-A1ABA3748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4104012"/>
            <a:ext cx="3236976" cy="1238142"/>
          </a:xfrm>
          <a:prstGeom prst="rect">
            <a:avLst/>
          </a:prstGeom>
        </p:spPr>
      </p:pic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80CEB4CD-17E7-4972-998D-D4037B65E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4152885"/>
            <a:ext cx="3236976" cy="114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7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Chicago Traffic Crashes</vt:lpstr>
      <vt:lpstr>PowerPoint Presentation</vt:lpstr>
      <vt:lpstr>Random Forest</vt:lpstr>
      <vt:lpstr>PowerPoint Presentation</vt:lpstr>
      <vt:lpstr>Gradient Boost (With imbalance data vs Resampled data)</vt:lpstr>
      <vt:lpstr>Bagging(With class_weight vs without)</vt:lpstr>
      <vt:lpstr>PowerPoint Presentation</vt:lpstr>
      <vt:lpstr>SGD Classifier</vt:lpstr>
      <vt:lpstr>Kernel Approximation</vt:lpstr>
      <vt:lpstr>PCA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111</cp:revision>
  <dcterms:created xsi:type="dcterms:W3CDTF">2024-02-27T22:08:16Z</dcterms:created>
  <dcterms:modified xsi:type="dcterms:W3CDTF">2024-05-08T00:21:38Z</dcterms:modified>
</cp:coreProperties>
</file>